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2" r:id="rId2"/>
    <p:sldId id="291" r:id="rId3"/>
    <p:sldId id="303" r:id="rId4"/>
    <p:sldId id="293" r:id="rId5"/>
    <p:sldId id="305" r:id="rId6"/>
    <p:sldId id="306" r:id="rId7"/>
    <p:sldId id="304" r:id="rId8"/>
    <p:sldId id="292" r:id="rId9"/>
    <p:sldId id="307" r:id="rId10"/>
    <p:sldId id="308" r:id="rId11"/>
    <p:sldId id="311" r:id="rId12"/>
    <p:sldId id="312" r:id="rId13"/>
    <p:sldId id="313" r:id="rId14"/>
    <p:sldId id="320" r:id="rId15"/>
    <p:sldId id="314" r:id="rId16"/>
    <p:sldId id="315" r:id="rId17"/>
    <p:sldId id="316" r:id="rId18"/>
    <p:sldId id="318" r:id="rId19"/>
    <p:sldId id="317" r:id="rId20"/>
    <p:sldId id="327" r:id="rId21"/>
    <p:sldId id="294" r:id="rId22"/>
  </p:sldIdLst>
  <p:sldSz cx="9144000" cy="6858000" type="screen4x3"/>
  <p:notesSz cx="6858000" cy="9144000"/>
  <p:defaultTextStyle>
    <a:defPPr>
      <a:defRPr lang="de-DE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edwind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4" autoAdjust="0"/>
    <p:restoredTop sz="94660"/>
  </p:normalViewPr>
  <p:slideViewPr>
    <p:cSldViewPr snapToGrid="0">
      <p:cViewPr>
        <p:scale>
          <a:sx n="90" d="100"/>
          <a:sy n="90" d="100"/>
        </p:scale>
        <p:origin x="-678" y="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0DDD8-B83C-4425-8296-39A3DE1154D3}" type="datetimeFigureOut">
              <a:rPr lang="de-AT" smtClean="0"/>
              <a:t>25.09.2018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23111-EE94-4AFB-91FC-075F76D5166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6743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526257"/>
            <a:ext cx="6858000" cy="2230687"/>
          </a:xfrm>
        </p:spPr>
        <p:txBody>
          <a:bodyPr anchor="b"/>
          <a:lstStyle>
            <a:lvl1pPr algn="ctr">
              <a:defRPr sz="4500" b="1">
                <a:latin typeface="+mn-lt"/>
                <a:ea typeface="Apex New Bold" pitchFamily="50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1EEF28-6E06-4940-9825-E9280DB719C7}" type="slidenum">
              <a:rPr lang="de-AT" smtClean="0"/>
              <a:t>‹Nr.›</a:t>
            </a:fld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54101" y="3911923"/>
            <a:ext cx="6858000" cy="16797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+mn-lt"/>
                <a:ea typeface="Apex New Book" pitchFamily="50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7" name="Grafik 6" descr="blase.jp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6680201" y="5588001"/>
            <a:ext cx="2463800" cy="1270000"/>
          </a:xfrm>
          <a:prstGeom prst="rect">
            <a:avLst/>
          </a:prstGeom>
        </p:spPr>
      </p:pic>
      <p:pic>
        <p:nvPicPr>
          <p:cNvPr id="8" name="Grafik 7" descr="briefkopf_WZ_logo Kopie"/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25266" y="6087532"/>
            <a:ext cx="1718733" cy="59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22464" r="28296" b="16782"/>
          <a:stretch/>
        </p:blipFill>
        <p:spPr bwMode="auto">
          <a:xfrm>
            <a:off x="3622083" y="5683788"/>
            <a:ext cx="2222499" cy="115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üdwind\Qsync\StartTheChange\Graphic tools\STC_logo\Logo low\EUprog.jpg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24767" r="13006" b="28810"/>
          <a:stretch/>
        </p:blipFill>
        <p:spPr bwMode="auto">
          <a:xfrm>
            <a:off x="1" y="5653092"/>
            <a:ext cx="3384644" cy="113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725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28650" y="1490133"/>
            <a:ext cx="7886700" cy="90243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6" name="Grafik 5" descr="briefkopf_WZ_logo Kopie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657" y="657853"/>
            <a:ext cx="1718810" cy="59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22464" r="28296" b="16782"/>
          <a:stretch/>
        </p:blipFill>
        <p:spPr bwMode="auto">
          <a:xfrm>
            <a:off x="7696199" y="683253"/>
            <a:ext cx="1375833" cy="71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62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836160" y="2637085"/>
            <a:ext cx="3680381" cy="3350393"/>
          </a:xfrm>
        </p:spPr>
        <p:txBody>
          <a:bodyPr/>
          <a:lstStyle>
            <a:lvl1pPr marL="0" indent="0">
              <a:buNone/>
              <a:defRPr sz="2400">
                <a:latin typeface="+mn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628053"/>
            <a:ext cx="3630586" cy="338542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28650" y="1490133"/>
            <a:ext cx="7886700" cy="90243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7" name="Grafik 6" descr="briefkopf_WZ_logo Kopie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657" y="657853"/>
            <a:ext cx="1718810" cy="59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22464" r="28296" b="16782"/>
          <a:stretch/>
        </p:blipFill>
        <p:spPr bwMode="auto">
          <a:xfrm>
            <a:off x="7696199" y="683253"/>
            <a:ext cx="1375833" cy="71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462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1490133"/>
            <a:ext cx="7886700" cy="90243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2612574"/>
            <a:ext cx="7886700" cy="36575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pic>
        <p:nvPicPr>
          <p:cNvPr id="7" name="Grafik 6" descr="A4_quer_balken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3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pex New Bold" pitchFamily="50" charset="0"/>
          <a:ea typeface="Apex New Bold" pitchFamily="50" charset="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pex New Book" pitchFamily="50" charset="0"/>
          <a:ea typeface="Apex New Book" pitchFamily="50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ex New Book" pitchFamily="50" charset="0"/>
          <a:ea typeface="Apex New Book" pitchFamily="50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ex New Book" pitchFamily="50" charset="0"/>
          <a:ea typeface="Apex New Book" pitchFamily="50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pex New Book" pitchFamily="50" charset="0"/>
          <a:ea typeface="Apex New Book" pitchFamily="50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pex New Book" pitchFamily="50" charset="0"/>
          <a:ea typeface="Apex New Book" pitchFamily="50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unhcr.org/figures-at-a-glance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metrocosm.com/global-immigration-map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hcr.org/figures-at-a-glance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hcr.org/figures-at-a-glanc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.statista.com/infografik/9658/laender-mit-den-hoechsten-co2-emissionen-pro-kopf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AT" sz="9600" dirty="0" err="1" smtClean="0"/>
              <a:t>Kahoot</a:t>
            </a:r>
            <a:endParaRPr lang="de-AT" sz="9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584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92514"/>
            <a:ext cx="9030946" cy="6454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4429000" y="2093359"/>
            <a:ext cx="3250704" cy="4525963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4" name="AutoShape 2" descr="Bildergebnis für sattelschlepper clipart"/>
          <p:cNvSpPr>
            <a:spLocks noChangeAspect="1" noChangeArrowheads="1"/>
          </p:cNvSpPr>
          <p:nvPr/>
        </p:nvSpPr>
        <p:spPr bwMode="auto">
          <a:xfrm>
            <a:off x="2798912" y="66439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5" name="AutoShape 4" descr="Bildergebnis für sattelschlepper clipart"/>
          <p:cNvSpPr>
            <a:spLocks noChangeAspect="1" noChangeArrowheads="1"/>
          </p:cNvSpPr>
          <p:nvPr/>
        </p:nvSpPr>
        <p:spPr bwMode="auto">
          <a:xfrm>
            <a:off x="487487" y="19251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207839" y="228073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071935" y="228074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944510" y="242822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2808606" y="242822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8089273" y="24282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3672702" y="242822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4536798" y="242822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7225177" y="242822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6336998" y="242822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5434430" y="242822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207839" y="563870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071935" y="56387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944510" y="578619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2808606" y="578619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8137198" y="592174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3672702" y="578619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4536798" y="578619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7225177" y="578619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6336998" y="578619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5434430" y="578619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79512" y="883349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043608" y="883350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916183" y="898098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2780279" y="898098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8108871" y="911653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3644375" y="898098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4508471" y="898098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7196850" y="898098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6308671" y="898098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5406103" y="898098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87991" y="1261830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052087" y="126183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924662" y="1276579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2788758" y="1276579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8117350" y="1290134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3652854" y="1276579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4516950" y="1276579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7205329" y="1276579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6317150" y="1276579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5414582" y="1276579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87991" y="166936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052087" y="1669362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924662" y="1684110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2788758" y="1684110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8117350" y="1697665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3652854" y="1684110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4516950" y="1684110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7205329" y="1684110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6317150" y="1684110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5414582" y="1684110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AutoShape 2" descr="Bildergebnis für sattelschlepper clipart"/>
          <p:cNvSpPr>
            <a:spLocks noChangeAspect="1" noChangeArrowheads="1"/>
          </p:cNvSpPr>
          <p:nvPr/>
        </p:nvSpPr>
        <p:spPr bwMode="auto">
          <a:xfrm>
            <a:off x="2798912" y="31126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17" name="AutoShape 4" descr="Bildergebnis für sattelschlepper clipart"/>
          <p:cNvSpPr>
            <a:spLocks noChangeAspect="1" noChangeArrowheads="1"/>
          </p:cNvSpPr>
          <p:nvPr/>
        </p:nvSpPr>
        <p:spPr bwMode="auto">
          <a:xfrm>
            <a:off x="487487" y="264078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18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207839" y="2676345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071935" y="2676346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944510" y="2691094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2808606" y="2691094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8089273" y="2691093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3672702" y="2691094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4536798" y="2691094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7225177" y="2691094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6336998" y="2691094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5434430" y="2691094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207839" y="3012142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071935" y="3012143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944510" y="302689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2808606" y="302689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8137198" y="3040446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3672702" y="302689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4536798" y="302689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7225177" y="302689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6336998" y="302689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5434430" y="302689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79512" y="333162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043608" y="3331622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916183" y="3346370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2780279" y="3346370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8108871" y="3359925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3644375" y="3346370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4508471" y="3346370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7196850" y="3346370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6308671" y="3346370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5406103" y="3346370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87991" y="3710102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052087" y="3710103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924662" y="372485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2788758" y="372485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8117350" y="3738406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3652854" y="372485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4516950" y="372485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7205329" y="372485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6317150" y="372485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5414582" y="372485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87991" y="4117633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052087" y="4117634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924662" y="4132382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2788758" y="4132382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8117350" y="4145937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3652854" y="4132382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4516950" y="4132382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7205329" y="4132382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6317150" y="4132382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5414582" y="4132382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AutoShape 2" descr="Bildergebnis für sattelschlepper clipart"/>
          <p:cNvSpPr>
            <a:spLocks noChangeAspect="1" noChangeArrowheads="1"/>
          </p:cNvSpPr>
          <p:nvPr/>
        </p:nvSpPr>
        <p:spPr bwMode="auto">
          <a:xfrm>
            <a:off x="2828564" y="533639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69" name="AutoShape 4" descr="Bildergebnis für sattelschlepper clipart"/>
          <p:cNvSpPr>
            <a:spLocks noChangeAspect="1" noChangeArrowheads="1"/>
          </p:cNvSpPr>
          <p:nvPr/>
        </p:nvSpPr>
        <p:spPr bwMode="auto">
          <a:xfrm>
            <a:off x="517139" y="486451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7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237491" y="4900075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101587" y="4900076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974162" y="4914824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2838258" y="4914824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8118925" y="4914823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3702354" y="4914824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4566450" y="4914824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7254829" y="4914824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6366650" y="4914824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5464082" y="4914824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237491" y="5235872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101587" y="5235873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974162" y="525062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2838258" y="525062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8166850" y="5264176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3702354" y="525062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4566450" y="525062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7254829" y="525062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6366650" y="525062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5464082" y="525062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209164" y="555535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073260" y="5555352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945835" y="5570100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2809931" y="5570100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8138523" y="5583655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3674027" y="5570100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4538123" y="5570100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7226502" y="5570100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6338323" y="5570100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5435755" y="5570100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217643" y="5933832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081739" y="5933833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954314" y="594858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2818410" y="594858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8147002" y="5962136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3682506" y="594858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4546602" y="594858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7234981" y="594858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6346802" y="594858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5444234" y="5948581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217643" y="6341363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081739" y="6341364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7"/>
          <a:stretch/>
        </p:blipFill>
        <p:spPr bwMode="auto">
          <a:xfrm>
            <a:off x="1954314" y="6356112"/>
            <a:ext cx="864096" cy="2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14794" y="2382127"/>
            <a:ext cx="3518131" cy="29854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4800" dirty="0" smtClean="0"/>
              <a:t>143</a:t>
            </a:r>
            <a:r>
              <a:rPr lang="de-AT" sz="2800" b="1" dirty="0" smtClean="0"/>
              <a:t> vollbeladene Sattelschlepper </a:t>
            </a:r>
          </a:p>
          <a:p>
            <a:r>
              <a:rPr lang="de-AT" sz="2800" b="1" dirty="0" smtClean="0"/>
              <a:t>werden in Österreich </a:t>
            </a:r>
            <a:r>
              <a:rPr lang="de-AT" sz="2800" b="1" dirty="0" smtClean="0">
                <a:solidFill>
                  <a:srgbClr val="FF0000"/>
                </a:solidFill>
              </a:rPr>
              <a:t>täglich</a:t>
            </a:r>
          </a:p>
          <a:p>
            <a:r>
              <a:rPr lang="de-AT" sz="2800" b="1" dirty="0" smtClean="0"/>
              <a:t>an Lebensmittel weggeworfen</a:t>
            </a:r>
            <a:endParaRPr lang="de-AT" sz="2800" b="1" dirty="0"/>
          </a:p>
        </p:txBody>
      </p:sp>
    </p:spTree>
    <p:extLst>
      <p:ext uri="{BB962C8B-B14F-4D97-AF65-F5344CB8AC3E}">
        <p14:creationId xmlns:p14="http://schemas.microsoft.com/office/powerpoint/2010/main" val="98443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0" t="44841" r="7968" b="6250"/>
          <a:stretch/>
        </p:blipFill>
        <p:spPr bwMode="auto">
          <a:xfrm>
            <a:off x="768565" y="1366331"/>
            <a:ext cx="5353800" cy="497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1310971" y="6360061"/>
            <a:ext cx="2931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200" dirty="0" smtClean="0"/>
              <a:t>Quelle: https://www.muttererde.at/fakten</a:t>
            </a:r>
            <a:r>
              <a:rPr lang="de-AT" dirty="0" smtClean="0"/>
              <a:t>/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610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5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87707" y="1476485"/>
            <a:ext cx="7886700" cy="902432"/>
          </a:xfrm>
        </p:spPr>
        <p:txBody>
          <a:bodyPr>
            <a:noAutofit/>
          </a:bodyPr>
          <a:lstStyle/>
          <a:p>
            <a:r>
              <a:rPr lang="de-AT" sz="2800" dirty="0">
                <a:latin typeface="+mn-lt"/>
              </a:rPr>
              <a:t>Anzahl der Menschen in Österreich nach den 10 wichtigsten ausländischen Staatsangehörigkeiten am 1. Jänner 2018</a:t>
            </a:r>
          </a:p>
        </p:txBody>
      </p:sp>
      <p:sp>
        <p:nvSpPr>
          <p:cNvPr id="4" name="Rechteck 3"/>
          <p:cNvSpPr/>
          <p:nvPr/>
        </p:nvSpPr>
        <p:spPr>
          <a:xfrm>
            <a:off x="143301" y="6629317"/>
            <a:ext cx="75540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800" dirty="0" smtClean="0"/>
              <a:t>Quelle: https</a:t>
            </a:r>
            <a:r>
              <a:rPr lang="de-AT" sz="800" dirty="0"/>
              <a:t>://de.statista.com/statistik/daten/studie/293019/umfrage/auslaender-in-oesterreich-nach-staatsangehoerigkeit/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5" y="2563272"/>
            <a:ext cx="6318914" cy="409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7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/>
              <a:t>UNHCR Statistik</a:t>
            </a:r>
          </a:p>
        </p:txBody>
      </p:sp>
      <p:sp>
        <p:nvSpPr>
          <p:cNvPr id="4" name="Rechteck 3"/>
          <p:cNvSpPr/>
          <p:nvPr/>
        </p:nvSpPr>
        <p:spPr>
          <a:xfrm>
            <a:off x="420469" y="6410827"/>
            <a:ext cx="32976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800" dirty="0" smtClean="0"/>
              <a:t>Quelle: </a:t>
            </a:r>
            <a:r>
              <a:rPr lang="de-AT" sz="800" dirty="0" smtClean="0">
                <a:hlinkClick r:id="rId2"/>
              </a:rPr>
              <a:t>http</a:t>
            </a:r>
            <a:r>
              <a:rPr lang="de-AT" sz="800" dirty="0">
                <a:hlinkClick r:id="rId2"/>
              </a:rPr>
              <a:t>://</a:t>
            </a:r>
            <a:r>
              <a:rPr lang="de-AT" sz="800" dirty="0" smtClean="0">
                <a:hlinkClick r:id="rId2"/>
              </a:rPr>
              <a:t>www.unhcr.org/figures-at-a-glance.html</a:t>
            </a:r>
            <a:r>
              <a:rPr lang="de-AT" sz="800" dirty="0" smtClean="0"/>
              <a:t> Zugriff: 06.03.2018</a:t>
            </a:r>
            <a:endParaRPr lang="de-AT" sz="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5" y="2208799"/>
            <a:ext cx="8884693" cy="4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22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err="1" smtClean="0">
                <a:hlinkClick r:id="rId2"/>
              </a:rPr>
              <a:t>Metrocosm</a:t>
            </a:r>
            <a:r>
              <a:rPr lang="de-AT" dirty="0" smtClean="0">
                <a:hlinkClick r:id="rId2"/>
              </a:rPr>
              <a:t> Migration </a:t>
            </a:r>
            <a:r>
              <a:rPr lang="de-AT" dirty="0" err="1" smtClean="0">
                <a:hlinkClick r:id="rId2"/>
              </a:rPr>
              <a:t>Map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 err="1" smtClean="0"/>
              <a:t>Metrocosm</a:t>
            </a:r>
            <a:r>
              <a:rPr lang="de-AT" b="1" dirty="0" smtClean="0"/>
              <a:t> </a:t>
            </a:r>
            <a:r>
              <a:rPr lang="de-AT" b="1" dirty="0"/>
              <a:t>Migration </a:t>
            </a:r>
            <a:r>
              <a:rPr lang="de-AT" b="1" dirty="0" err="1"/>
              <a:t>Map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27751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yria migration ma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3" y="1350669"/>
            <a:ext cx="6887310" cy="522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152328" y="6576116"/>
            <a:ext cx="2598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800" dirty="0" smtClean="0"/>
              <a:t>Quelle: http</a:t>
            </a:r>
            <a:r>
              <a:rPr lang="de-AT" sz="800" dirty="0"/>
              <a:t>://metrocosm.com/global-immigration-map</a:t>
            </a:r>
            <a:r>
              <a:rPr lang="de-AT" dirty="0"/>
              <a:t>/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43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00"/>
          <a:stretch/>
        </p:blipFill>
        <p:spPr bwMode="auto">
          <a:xfrm>
            <a:off x="842422" y="1450372"/>
            <a:ext cx="6751061" cy="512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152328" y="6576116"/>
            <a:ext cx="2598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800" dirty="0" smtClean="0"/>
              <a:t>Quelle: http</a:t>
            </a:r>
            <a:r>
              <a:rPr lang="de-AT" sz="800" dirty="0"/>
              <a:t>://metrocosm.com/global-immigration-map</a:t>
            </a:r>
            <a:r>
              <a:rPr lang="de-AT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33325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/>
              <a:t>UNHCR Statistik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9" y="2780697"/>
            <a:ext cx="8529851" cy="314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420469" y="6410827"/>
            <a:ext cx="32976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800" dirty="0" smtClean="0"/>
              <a:t>Quelle: </a:t>
            </a:r>
            <a:r>
              <a:rPr lang="de-AT" sz="800" dirty="0" smtClean="0">
                <a:hlinkClick r:id="rId3"/>
              </a:rPr>
              <a:t>http</a:t>
            </a:r>
            <a:r>
              <a:rPr lang="de-AT" sz="800" dirty="0">
                <a:hlinkClick r:id="rId3"/>
              </a:rPr>
              <a:t>://</a:t>
            </a:r>
            <a:r>
              <a:rPr lang="de-AT" sz="800" dirty="0" smtClean="0">
                <a:hlinkClick r:id="rId3"/>
              </a:rPr>
              <a:t>www.unhcr.org/figures-at-a-glance.html</a:t>
            </a:r>
            <a:r>
              <a:rPr lang="de-AT" sz="800" dirty="0" smtClean="0"/>
              <a:t> Zugriff: 06.03.2018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19572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/>
              <a:t>Statistik der UNHCR (Hoher </a:t>
            </a:r>
            <a:r>
              <a:rPr lang="de-AT" dirty="0" err="1" smtClean="0"/>
              <a:t>Flüchtlingskomissar</a:t>
            </a:r>
            <a:r>
              <a:rPr lang="de-AT" dirty="0" smtClean="0"/>
              <a:t> der Vereinten Nationen)</a:t>
            </a:r>
          </a:p>
          <a:p>
            <a:pPr marL="0" indent="0">
              <a:buNone/>
            </a:pPr>
            <a:r>
              <a:rPr lang="de-AT" dirty="0" smtClean="0">
                <a:hlinkClick r:id="rId2"/>
              </a:rPr>
              <a:t>UNHCR-Statistik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01355" y="1462837"/>
            <a:ext cx="7886700" cy="902432"/>
          </a:xfrm>
        </p:spPr>
        <p:txBody>
          <a:bodyPr/>
          <a:lstStyle/>
          <a:p>
            <a:r>
              <a:rPr lang="de-AT" b="1" dirty="0" smtClean="0"/>
              <a:t>Flüchtlingsstatistik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27000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15002" y="2169988"/>
            <a:ext cx="7886700" cy="4360460"/>
          </a:xfrm>
        </p:spPr>
        <p:txBody>
          <a:bodyPr>
            <a:normAutofit fontScale="40000" lnSpcReduction="20000"/>
          </a:bodyPr>
          <a:lstStyle/>
          <a:p>
            <a:endParaRPr lang="de-AT" dirty="0" smtClean="0"/>
          </a:p>
          <a:p>
            <a:endParaRPr lang="de-AT" dirty="0"/>
          </a:p>
          <a:p>
            <a:pPr>
              <a:lnSpc>
                <a:spcPct val="200000"/>
              </a:lnSpc>
            </a:pPr>
            <a:r>
              <a:rPr lang="de-AT" sz="7000" b="1" dirty="0" smtClean="0"/>
              <a:t>Universalität</a:t>
            </a:r>
          </a:p>
          <a:p>
            <a:pPr>
              <a:lnSpc>
                <a:spcPct val="200000"/>
              </a:lnSpc>
            </a:pPr>
            <a:r>
              <a:rPr lang="de-AT" sz="7000" dirty="0" smtClean="0"/>
              <a:t>niemanden zurücklassen</a:t>
            </a:r>
          </a:p>
          <a:p>
            <a:pPr>
              <a:lnSpc>
                <a:spcPct val="200000"/>
              </a:lnSpc>
            </a:pPr>
            <a:r>
              <a:rPr lang="de-AT" sz="7000" dirty="0" smtClean="0"/>
              <a:t>vernetzt </a:t>
            </a:r>
            <a:r>
              <a:rPr lang="de-AT" sz="7000" dirty="0" smtClean="0"/>
              <a:t>und </a:t>
            </a:r>
            <a:r>
              <a:rPr lang="de-AT" sz="7000" dirty="0" smtClean="0"/>
              <a:t>untrennbar</a:t>
            </a:r>
            <a:endParaRPr lang="de-AT" sz="7000" dirty="0" smtClean="0"/>
          </a:p>
          <a:p>
            <a:pPr>
              <a:lnSpc>
                <a:spcPct val="200000"/>
              </a:lnSpc>
            </a:pPr>
            <a:r>
              <a:rPr lang="de-AT" sz="7000" dirty="0" smtClean="0"/>
              <a:t>Multi-Stakeholder Partnerschaft</a:t>
            </a:r>
            <a:endParaRPr lang="de-AT" sz="7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b="1" dirty="0"/>
              <a:t>Prinzipien der Agenda 2030 für Nachhaltige Entwicklung (SDGs)</a:t>
            </a:r>
          </a:p>
        </p:txBody>
      </p:sp>
      <p:pic>
        <p:nvPicPr>
          <p:cNvPr id="4098" name="Picture 2" descr="Ähnliches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303" y="2130639"/>
            <a:ext cx="351472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88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15002" y="2169988"/>
            <a:ext cx="7886700" cy="4360460"/>
          </a:xfrm>
        </p:spPr>
        <p:txBody>
          <a:bodyPr>
            <a:normAutofit fontScale="40000" lnSpcReduction="20000"/>
          </a:bodyPr>
          <a:lstStyle/>
          <a:p>
            <a:endParaRPr lang="de-AT" dirty="0" smtClean="0"/>
          </a:p>
          <a:p>
            <a:endParaRPr lang="de-AT" dirty="0"/>
          </a:p>
          <a:p>
            <a:pPr>
              <a:lnSpc>
                <a:spcPct val="200000"/>
              </a:lnSpc>
            </a:pPr>
            <a:r>
              <a:rPr lang="de-AT" sz="7000" dirty="0" smtClean="0"/>
              <a:t>Universalität</a:t>
            </a:r>
          </a:p>
          <a:p>
            <a:pPr>
              <a:lnSpc>
                <a:spcPct val="200000"/>
              </a:lnSpc>
            </a:pPr>
            <a:r>
              <a:rPr lang="de-AT" sz="7000" dirty="0" smtClean="0"/>
              <a:t>niemanden zurücklassen</a:t>
            </a:r>
          </a:p>
          <a:p>
            <a:pPr>
              <a:lnSpc>
                <a:spcPct val="200000"/>
              </a:lnSpc>
            </a:pPr>
            <a:r>
              <a:rPr lang="de-AT" sz="7000" dirty="0" smtClean="0"/>
              <a:t>Vernetzung und Unteilbarkeit</a:t>
            </a:r>
          </a:p>
          <a:p>
            <a:pPr>
              <a:lnSpc>
                <a:spcPct val="200000"/>
              </a:lnSpc>
            </a:pPr>
            <a:r>
              <a:rPr lang="de-AT" sz="7000" b="1" dirty="0" smtClean="0"/>
              <a:t>Multi-Stakeholder Partnerschaft</a:t>
            </a:r>
            <a:endParaRPr lang="de-AT" sz="7000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b="1" dirty="0"/>
              <a:t>Prinzipien der Agenda 2030 für Nachhaltige Entwicklung (SDGs)</a:t>
            </a:r>
          </a:p>
        </p:txBody>
      </p:sp>
      <p:pic>
        <p:nvPicPr>
          <p:cNvPr id="4098" name="Picture 2" descr="Ähnliches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303" y="2130639"/>
            <a:ext cx="351472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48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ldergebnis für SD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59" y="1487606"/>
            <a:ext cx="8860361" cy="52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6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Ähnliches F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4"/>
          <a:stretch/>
        </p:blipFill>
        <p:spPr bwMode="auto">
          <a:xfrm>
            <a:off x="3461699" y="1774208"/>
            <a:ext cx="5573119" cy="406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4570518" y="6356095"/>
            <a:ext cx="38781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Quelle: http</a:t>
            </a:r>
            <a:r>
              <a:rPr lang="de-AT" dirty="0"/>
              <a:t>://wam.ae/en/details/1395302630791</a:t>
            </a:r>
          </a:p>
        </p:txBody>
      </p:sp>
      <p:pic>
        <p:nvPicPr>
          <p:cNvPr id="1026" name="Picture 2" descr="Bildergebnis für Nachhaltigke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8" y="2150683"/>
            <a:ext cx="37719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271168" y="6356095"/>
            <a:ext cx="41279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Quelle: https</a:t>
            </a:r>
            <a:r>
              <a:rPr lang="de-AT" dirty="0"/>
              <a:t>://ibu-epd.com/nachhaltige-entwicklung/</a:t>
            </a:r>
          </a:p>
        </p:txBody>
      </p:sp>
    </p:spTree>
    <p:extLst>
      <p:ext uri="{BB962C8B-B14F-4D97-AF65-F5344CB8AC3E}">
        <p14:creationId xmlns:p14="http://schemas.microsoft.com/office/powerpoint/2010/main" val="32297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28650" y="2489742"/>
            <a:ext cx="7886700" cy="3657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2400" u="sng" dirty="0" smtClean="0"/>
              <a:t>SDG 10: weniger Ungleichheiten</a:t>
            </a:r>
          </a:p>
          <a:p>
            <a:pPr marL="0" lvl="0" indent="0">
              <a:buNone/>
            </a:pPr>
            <a:r>
              <a:rPr lang="de-AT" sz="2400" dirty="0" smtClean="0"/>
              <a:t>Indem Menschen von Niedrig- in Hochlohn-</a:t>
            </a:r>
          </a:p>
          <a:p>
            <a:pPr marL="0" lvl="0" indent="0">
              <a:buNone/>
            </a:pPr>
            <a:r>
              <a:rPr lang="de-AT" sz="2400" dirty="0" smtClean="0"/>
              <a:t>Länder migrieren, verkleinern sie Ungleichheiten</a:t>
            </a:r>
          </a:p>
          <a:p>
            <a:pPr marL="0" lvl="0" indent="0">
              <a:buNone/>
            </a:pPr>
            <a:r>
              <a:rPr lang="de-AT" sz="2400" dirty="0" smtClean="0"/>
              <a:t>Facts:</a:t>
            </a:r>
          </a:p>
          <a:p>
            <a:r>
              <a:rPr lang="de-AT" sz="2400" dirty="0"/>
              <a:t>n</a:t>
            </a:r>
            <a:r>
              <a:rPr lang="de-AT" sz="2400" dirty="0" smtClean="0"/>
              <a:t>ur 1 % der Weltbevölkerung besitzt fast 50 % des weltweiten Vermögens</a:t>
            </a:r>
          </a:p>
          <a:p>
            <a:r>
              <a:rPr lang="de-AT" sz="2400" dirty="0" smtClean="0"/>
              <a:t>die untere Hälfte der Weltbevölkerung besitzt das Gleiche wie die 85 reichsten Menschen der Welt</a:t>
            </a:r>
          </a:p>
          <a:p>
            <a:r>
              <a:rPr lang="de-AT" sz="2400" dirty="0" smtClean="0"/>
              <a:t>3 % der Weltbevölkerung besteht aus </a:t>
            </a:r>
            <a:r>
              <a:rPr lang="de-AT" sz="2400" dirty="0" err="1" smtClean="0"/>
              <a:t>MigrantInnen</a:t>
            </a:r>
            <a:r>
              <a:rPr lang="de-AT" sz="2400" dirty="0" smtClean="0"/>
              <a:t>. 9 von 10 </a:t>
            </a:r>
            <a:r>
              <a:rPr lang="de-AT" sz="2400" dirty="0" err="1" smtClean="0"/>
              <a:t>MigrantInnen</a:t>
            </a:r>
            <a:r>
              <a:rPr lang="de-AT" sz="2400" dirty="0" smtClean="0"/>
              <a:t> verlassen ihr Heimatland für bessere Jobchancen und höhere Löhne</a:t>
            </a:r>
            <a:endParaRPr lang="de-AT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/>
              <a:t>Globale Ungleichheiten – SDGs - Migration</a:t>
            </a:r>
          </a:p>
        </p:txBody>
      </p:sp>
      <p:sp>
        <p:nvSpPr>
          <p:cNvPr id="4" name="AutoShape 2" descr="Bildergebnis für SDG 10"/>
          <p:cNvSpPr>
            <a:spLocks noChangeAspect="1" noChangeArrowheads="1"/>
          </p:cNvSpPr>
          <p:nvPr/>
        </p:nvSpPr>
        <p:spPr bwMode="auto">
          <a:xfrm>
            <a:off x="155575" y="-1820863"/>
            <a:ext cx="3810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5" name="AutoShape 4" descr="Bildergebnis für SDG 10"/>
          <p:cNvSpPr>
            <a:spLocks noChangeAspect="1" noChangeArrowheads="1"/>
          </p:cNvSpPr>
          <p:nvPr/>
        </p:nvSpPr>
        <p:spPr bwMode="auto">
          <a:xfrm>
            <a:off x="307975" y="-1668463"/>
            <a:ext cx="3810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9222" name="Picture 6" descr="Bildergebnis für SDG 10 weniger Ungleichheit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03" y="2323081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7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28650" y="2489742"/>
            <a:ext cx="7886700" cy="3657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2400" u="sng" dirty="0" smtClean="0"/>
              <a:t>SDG 08: menschenwürdige Arbeit und </a:t>
            </a:r>
          </a:p>
          <a:p>
            <a:pPr marL="0" indent="0">
              <a:buNone/>
            </a:pPr>
            <a:r>
              <a:rPr lang="de-AT" sz="2400" u="sng" dirty="0" smtClean="0"/>
              <a:t>Wirtschaftswachstum</a:t>
            </a:r>
          </a:p>
          <a:p>
            <a:pPr marL="0" lvl="0" indent="0">
              <a:buNone/>
            </a:pPr>
            <a:endParaRPr lang="de-AT" sz="2400" dirty="0" smtClean="0"/>
          </a:p>
          <a:p>
            <a:pPr marL="0" lvl="0" indent="0">
              <a:buNone/>
            </a:pPr>
            <a:r>
              <a:rPr lang="de-AT" sz="2400" dirty="0" smtClean="0"/>
              <a:t>Facts:</a:t>
            </a:r>
          </a:p>
          <a:p>
            <a:r>
              <a:rPr lang="de-AT" sz="2400" dirty="0" smtClean="0"/>
              <a:t>Finanzielle Rückflüsse von </a:t>
            </a:r>
            <a:r>
              <a:rPr lang="de-AT" sz="2400" dirty="0" err="1" smtClean="0"/>
              <a:t>MigrantInnen</a:t>
            </a:r>
            <a:r>
              <a:rPr lang="de-AT" sz="2400" dirty="0" smtClean="0"/>
              <a:t> in Entwicklungsländer wurden 2015 auf US$ 441 Mrd. geschätzt</a:t>
            </a:r>
          </a:p>
          <a:p>
            <a:r>
              <a:rPr lang="de-AT" sz="2400" dirty="0" smtClean="0"/>
              <a:t>Das macht beinahe dreimal so viel aus wie die Ausgaben für Entwicklungszusammenarbeit (ODA)</a:t>
            </a:r>
          </a:p>
          <a:p>
            <a:r>
              <a:rPr lang="de-AT" sz="2400" dirty="0" smtClean="0"/>
              <a:t>In 25 Entwicklungsländern machen die Rücküberweisungen mehr als 10 % des BIP aus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/>
              <a:t>Globale Ungleichheiten – SDGs - Migration</a:t>
            </a:r>
          </a:p>
        </p:txBody>
      </p:sp>
      <p:sp>
        <p:nvSpPr>
          <p:cNvPr id="4" name="AutoShape 2" descr="Bildergebnis für SDG 10"/>
          <p:cNvSpPr>
            <a:spLocks noChangeAspect="1" noChangeArrowheads="1"/>
          </p:cNvSpPr>
          <p:nvPr/>
        </p:nvSpPr>
        <p:spPr bwMode="auto">
          <a:xfrm>
            <a:off x="155575" y="-1820863"/>
            <a:ext cx="3810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5" name="AutoShape 4" descr="Bildergebnis für SDG 10"/>
          <p:cNvSpPr>
            <a:spLocks noChangeAspect="1" noChangeArrowheads="1"/>
          </p:cNvSpPr>
          <p:nvPr/>
        </p:nvSpPr>
        <p:spPr bwMode="auto">
          <a:xfrm>
            <a:off x="307975" y="-1668463"/>
            <a:ext cx="3810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9222" name="Picture 6" descr="Bildergebnis für SDG 10 weniger Ungleichheit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03" y="2323081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103" y="2323081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ldergebnis für Co2 emissionen pro kop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91" y="1282890"/>
            <a:ext cx="7380333" cy="525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-2" y="6540310"/>
            <a:ext cx="91440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800" dirty="0" smtClean="0"/>
              <a:t>Quelle: </a:t>
            </a:r>
            <a:r>
              <a:rPr lang="de-AT" sz="800" dirty="0" smtClean="0">
                <a:hlinkClick r:id="rId3"/>
              </a:rPr>
              <a:t>https</a:t>
            </a:r>
            <a:r>
              <a:rPr lang="de-AT" sz="800" dirty="0">
                <a:hlinkClick r:id="rId3"/>
              </a:rPr>
              <a:t>://de.statista.com/infografik/9658/laender-mit-den-hoechsten-co2-emissionen-pro-kopf</a:t>
            </a:r>
            <a:r>
              <a:rPr lang="de-AT" sz="800" dirty="0" smtClean="0">
                <a:hlinkClick r:id="rId3"/>
              </a:rPr>
              <a:t>/</a:t>
            </a:r>
            <a:r>
              <a:rPr lang="de-AT" sz="800" dirty="0" smtClean="0"/>
              <a:t> Zugriff: 10.02.2018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9649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ildergebnis für the world in data co2 emission by region since 17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63"/>
            <a:ext cx="9144000" cy="640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5308979" y="6393526"/>
            <a:ext cx="40602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800" dirty="0"/>
              <a:t>https://ourworldindata.org/co2-and-other-greenhouse-gas-emissions</a:t>
            </a:r>
          </a:p>
        </p:txBody>
      </p:sp>
      <p:sp>
        <p:nvSpPr>
          <p:cNvPr id="2" name="Rechteck 1"/>
          <p:cNvSpPr/>
          <p:nvPr/>
        </p:nvSpPr>
        <p:spPr>
          <a:xfrm>
            <a:off x="668740" y="1225799"/>
            <a:ext cx="5773003" cy="140572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2400" dirty="0"/>
              <a:t>China: </a:t>
            </a:r>
            <a:r>
              <a:rPr lang="de-AT" sz="2400" b="1" dirty="0"/>
              <a:t>174</a:t>
            </a:r>
            <a:r>
              <a:rPr lang="de-AT" sz="2400" dirty="0"/>
              <a:t>.874,89 Millionen Tonnen CO2</a:t>
            </a:r>
          </a:p>
          <a:p>
            <a:endParaRPr lang="de-AT" sz="2400" dirty="0"/>
          </a:p>
          <a:p>
            <a:r>
              <a:rPr lang="de-AT" sz="2400" dirty="0"/>
              <a:t>USA: </a:t>
            </a:r>
            <a:r>
              <a:rPr lang="de-AT" sz="2400" b="1" dirty="0"/>
              <a:t>376</a:t>
            </a:r>
            <a:r>
              <a:rPr lang="de-AT" sz="2400" dirty="0"/>
              <a:t>.212,65 Millionen Tonnen CO2</a:t>
            </a:r>
          </a:p>
        </p:txBody>
      </p:sp>
    </p:spTree>
    <p:extLst>
      <p:ext uri="{BB962C8B-B14F-4D97-AF65-F5344CB8AC3E}">
        <p14:creationId xmlns:p14="http://schemas.microsoft.com/office/powerpoint/2010/main" val="15379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AT" sz="2600" u="sng" dirty="0" smtClean="0"/>
              <a:t>SDG 13: Maßnahmen zum Klimaschutz</a:t>
            </a:r>
          </a:p>
          <a:p>
            <a:pPr marL="0" lvl="0" indent="0">
              <a:buNone/>
            </a:pPr>
            <a:r>
              <a:rPr lang="de-AT" sz="2600" dirty="0"/>
              <a:t>Migration aus Umweltgründen – grundsätzlich </a:t>
            </a:r>
            <a:endParaRPr lang="de-AT" sz="2600" dirty="0" smtClean="0"/>
          </a:p>
          <a:p>
            <a:pPr marL="0" lvl="0" indent="0">
              <a:buNone/>
            </a:pPr>
            <a:r>
              <a:rPr lang="de-AT" sz="2600" dirty="0" smtClean="0"/>
              <a:t>kein </a:t>
            </a:r>
            <a:r>
              <a:rPr lang="de-AT" sz="2600" dirty="0"/>
              <a:t>neues Phänomen. </a:t>
            </a:r>
          </a:p>
          <a:p>
            <a:pPr marL="0" lvl="0" indent="0">
              <a:buNone/>
            </a:pPr>
            <a:r>
              <a:rPr lang="de-AT" sz="2600" dirty="0"/>
              <a:t>Facts:</a:t>
            </a:r>
          </a:p>
          <a:p>
            <a:pPr lvl="0"/>
            <a:r>
              <a:rPr lang="de-AT" sz="2600" dirty="0"/>
              <a:t>etwa </a:t>
            </a:r>
            <a:r>
              <a:rPr lang="de-AT" sz="2600" b="1" dirty="0"/>
              <a:t>doppelt so viele Menschen </a:t>
            </a:r>
            <a:r>
              <a:rPr lang="de-AT" sz="2600" dirty="0"/>
              <a:t>fliehen  </a:t>
            </a:r>
            <a:r>
              <a:rPr lang="de-AT" sz="2600" dirty="0" smtClean="0"/>
              <a:t>                           aufgrund </a:t>
            </a:r>
            <a:r>
              <a:rPr lang="de-AT" sz="2600" dirty="0"/>
              <a:t>von  </a:t>
            </a:r>
            <a:r>
              <a:rPr lang="de-AT" sz="2600" dirty="0" smtClean="0"/>
              <a:t>Wetterereignissen </a:t>
            </a:r>
            <a:r>
              <a:rPr lang="de-AT" sz="2600" dirty="0"/>
              <a:t>im </a:t>
            </a:r>
            <a:r>
              <a:rPr lang="de-AT" sz="2600" dirty="0" smtClean="0"/>
              <a:t>Vgl. </a:t>
            </a:r>
            <a:r>
              <a:rPr lang="de-AT" sz="2600" dirty="0"/>
              <a:t>zu </a:t>
            </a:r>
            <a:r>
              <a:rPr lang="de-AT" sz="2600" b="1" dirty="0"/>
              <a:t> Krieg und Gewalt</a:t>
            </a:r>
            <a:r>
              <a:rPr lang="de-AT" sz="2600" dirty="0"/>
              <a:t>. </a:t>
            </a:r>
          </a:p>
          <a:p>
            <a:pPr lvl="0"/>
            <a:r>
              <a:rPr lang="de-AT" sz="2600" dirty="0"/>
              <a:t>Die  </a:t>
            </a:r>
            <a:r>
              <a:rPr lang="de-AT" sz="2600" b="1" dirty="0"/>
              <a:t>Verletzlichsten sind die Ärmsten </a:t>
            </a:r>
            <a:r>
              <a:rPr lang="de-AT" sz="2600" dirty="0"/>
              <a:t>– auch beim Klimawandel. </a:t>
            </a:r>
          </a:p>
          <a:p>
            <a:pPr lvl="0"/>
            <a:r>
              <a:rPr lang="de-AT" sz="2600" b="1" dirty="0" smtClean="0"/>
              <a:t>verursacht</a:t>
            </a:r>
            <a:r>
              <a:rPr lang="de-AT" sz="2600" dirty="0" smtClean="0"/>
              <a:t> </a:t>
            </a:r>
            <a:r>
              <a:rPr lang="de-AT" sz="2600" dirty="0"/>
              <a:t>wurde der Klimawandel </a:t>
            </a:r>
            <a:r>
              <a:rPr lang="de-AT" sz="2600" dirty="0" smtClean="0"/>
              <a:t>bisher hauptsächlich durch </a:t>
            </a:r>
            <a:r>
              <a:rPr lang="de-AT" sz="2600" b="1" dirty="0"/>
              <a:t>Industrienationen</a:t>
            </a:r>
            <a:r>
              <a:rPr lang="de-AT" sz="2600" dirty="0"/>
              <a:t>. 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>
                <a:latin typeface="+mn-lt"/>
              </a:rPr>
              <a:t>Globale Ungleichheiten – SDGs - Migration</a:t>
            </a:r>
          </a:p>
        </p:txBody>
      </p:sp>
      <p:pic>
        <p:nvPicPr>
          <p:cNvPr id="6146" name="Picture 2" descr="Bildergebnis für 13 Maßnahmen zum Klimaschut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488" y="231725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8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8" t="33532" r="9196" b="13889"/>
          <a:stretch/>
        </p:blipFill>
        <p:spPr bwMode="auto">
          <a:xfrm>
            <a:off x="1979712" y="723936"/>
            <a:ext cx="5147078" cy="563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138175" y="6360196"/>
            <a:ext cx="20185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800" dirty="0" smtClean="0"/>
              <a:t>Quelle: https://www.muttererde.at/fakten/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393976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_4x3_normale_Ansicht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ster_ppp" id="{212C77A0-4DC3-42F0-9577-7E15FC8F306F}" vid="{E09A5D0C-C0B7-4016-AC6F-60068210F31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Präsentation_4x3_normale_Ansicht</Template>
  <TotalTime>0</TotalTime>
  <Words>356</Words>
  <Application>Microsoft Office PowerPoint</Application>
  <PresentationFormat>Bildschirmpräsentation (4:3)</PresentationFormat>
  <Paragraphs>64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Präsentation_4x3_normale_Ansicht</vt:lpstr>
      <vt:lpstr>PowerPoint-Präsentation</vt:lpstr>
      <vt:lpstr>Prinzipien der Agenda 2030 für Nachhaltige Entwicklung (SDGs)</vt:lpstr>
      <vt:lpstr>PowerPoint-Präsentation</vt:lpstr>
      <vt:lpstr>Globale Ungleichheiten – SDGs - Migration</vt:lpstr>
      <vt:lpstr>Globale Ungleichheiten – SDGs - Migration</vt:lpstr>
      <vt:lpstr>PowerPoint-Präsentation</vt:lpstr>
      <vt:lpstr>PowerPoint-Präsentation</vt:lpstr>
      <vt:lpstr>Globale Ungleichheiten – SDGs - Migration</vt:lpstr>
      <vt:lpstr>PowerPoint-Präsentation</vt:lpstr>
      <vt:lpstr>PowerPoint-Präsentation</vt:lpstr>
      <vt:lpstr>PowerPoint-Präsentation</vt:lpstr>
      <vt:lpstr>PowerPoint-Präsentation</vt:lpstr>
      <vt:lpstr>Anzahl der Menschen in Österreich nach den 10 wichtigsten ausländischen Staatsangehörigkeiten am 1. Jänner 2018</vt:lpstr>
      <vt:lpstr>UNHCR Statistik</vt:lpstr>
      <vt:lpstr>Metrocosm Migration Map</vt:lpstr>
      <vt:lpstr>PowerPoint-Präsentation</vt:lpstr>
      <vt:lpstr>PowerPoint-Präsentation</vt:lpstr>
      <vt:lpstr>UNHCR Statistik</vt:lpstr>
      <vt:lpstr>Flüchtlingsstatistik</vt:lpstr>
      <vt:lpstr>Prinzipien der Agenda 2030 für Nachhaltige Entwicklung (SDGs)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Vorlage PPP</dc:title>
  <dc:creator>Windows-Benutzer</dc:creator>
  <cp:lastModifiedBy>südwind</cp:lastModifiedBy>
  <cp:revision>88</cp:revision>
  <dcterms:created xsi:type="dcterms:W3CDTF">2018-01-09T19:29:02Z</dcterms:created>
  <dcterms:modified xsi:type="dcterms:W3CDTF">2018-09-25T17:37:36Z</dcterms:modified>
</cp:coreProperties>
</file>